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3"/>
    <p:sldId id="257" r:id="rId4"/>
    <p:sldId id="258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330" r:id="rId15"/>
    <p:sldId id="346" r:id="rId16"/>
    <p:sldId id="311" r:id="rId17"/>
    <p:sldId id="366" r:id="rId18"/>
    <p:sldId id="331" r:id="rId19"/>
    <p:sldId id="328" r:id="rId21"/>
    <p:sldId id="371" r:id="rId22"/>
    <p:sldId id="332" r:id="rId23"/>
    <p:sldId id="297" r:id="rId24"/>
  </p:sldIdLst>
  <p:sldSz cx="12192000" cy="6858000"/>
  <p:notesSz cx="6858000" cy="9144000"/>
  <p:embeddedFontLst>
    <p:embeddedFont>
      <p:font typeface="庞门正道粗书体" panose="02010600030101010101" pitchFamily="2" charset="-122"/>
      <p:regular r:id="rId28"/>
    </p:embeddedFont>
    <p:embeddedFont>
      <p:font typeface="微软雅黑" panose="020B0503020204020204" charset="-122"/>
      <p:regular r:id="rId29"/>
    </p:embeddedFont>
    <p:embeddedFont>
      <p:font typeface="Century Gothic" panose="020B0502020202020204" pitchFamily="3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文道楷体" panose="02010600040101010101" charset="-122"/>
      <p:regular r:id="rId38"/>
    </p:embeddedFont>
    <p:embeddedFont>
      <p:font typeface="Calibri Light" panose="020F0302020204030204" charset="0"/>
      <p:regular r:id="rId39"/>
      <p:italic r:id="rId40"/>
    </p:embeddedFont>
    <p:embeddedFont>
      <p:font typeface="方正清刻本悦宋简体" panose="02000000000000000000" charset="0"/>
      <p:regular r:id="rId41"/>
    </p:embeddedFont>
    <p:embeddedFont>
      <p:font typeface="等线 Light" panose="02010600030101010101" charset="-122"/>
      <p:regular r:id="rId42"/>
    </p:embeddedFont>
    <p:embeddedFont>
      <p:font typeface="等线" panose="02010600030101010101" charset="-122"/>
      <p:regular r:id="rId43"/>
    </p:embeddedFont>
  </p:embeddedFontLst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3859"/>
    <a:srgbClr val="E1C8B1"/>
    <a:srgbClr val="FD2C52"/>
    <a:srgbClr val="0AA5F9"/>
    <a:srgbClr val="131517"/>
    <a:srgbClr val="DFC8B1"/>
    <a:srgbClr val="111EF4"/>
    <a:srgbClr val="37E6EB"/>
    <a:srgbClr val="E5E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1830" y="1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gs" Target="tags/tag1.xml"/><Relationship Id="rId43" Type="http://schemas.openxmlformats.org/officeDocument/2006/relationships/font" Target="fonts/font16.fntdata"/><Relationship Id="rId42" Type="http://schemas.openxmlformats.org/officeDocument/2006/relationships/font" Target="fonts/font15.fntdata"/><Relationship Id="rId41" Type="http://schemas.openxmlformats.org/officeDocument/2006/relationships/font" Target="fonts/font14.fntdata"/><Relationship Id="rId40" Type="http://schemas.openxmlformats.org/officeDocument/2006/relationships/font" Target="fonts/font13.fntdata"/><Relationship Id="rId4" Type="http://schemas.openxmlformats.org/officeDocument/2006/relationships/slide" Target="slides/slide2.xml"/><Relationship Id="rId39" Type="http://schemas.openxmlformats.org/officeDocument/2006/relationships/font" Target="fonts/font12.fntdata"/><Relationship Id="rId38" Type="http://schemas.openxmlformats.org/officeDocument/2006/relationships/font" Target="fonts/font11.fntdata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5B4E7-6CF8-4612-B965-ACCD3A3CD4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79E75-5D01-4B4E-BD01-410347ED78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F0603-588F-4B01-AB5D-587102D228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DCC82-CDF7-4D83-A862-D6877933FC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sv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aintBrush brushSize="6"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51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771650" y="1541817"/>
            <a:ext cx="2862622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defRPr/>
            </a:pPr>
            <a:r>
              <a:rPr lang="zh-CN" altLang="en-US" sz="138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庞门正道粗书体" panose="02010600030101010101" pitchFamily="2" charset="-122"/>
                <a:ea typeface="庞门正道粗书体" panose="02010600030101010101" pitchFamily="2" charset="-122"/>
              </a:rPr>
              <a:t>分</a:t>
            </a:r>
            <a:endParaRPr lang="zh-CN" altLang="en-US" sz="138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47653" y="1158954"/>
            <a:ext cx="2862622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defRPr/>
            </a:pPr>
            <a:r>
              <a:rPr lang="zh-CN" altLang="en-US" sz="138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庞门正道粗书体" panose="02010600030101010101" pitchFamily="2" charset="-122"/>
                <a:ea typeface="庞门正道粗书体" panose="02010600030101010101" pitchFamily="2" charset="-122"/>
              </a:rPr>
              <a:t>享</a:t>
            </a:r>
            <a:endParaRPr lang="zh-CN" altLang="en-US" sz="138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93164" y="2897536"/>
            <a:ext cx="596203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80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webpack</a:t>
            </a:r>
            <a:endParaRPr lang="en-US" altLang="zh-CN" sz="80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697288" y="4308559"/>
            <a:ext cx="479742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2000" spc="600" dirty="0">
                <a:solidFill>
                  <a:prstClr val="white">
                    <a:lumMod val="9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让一切变得更简单</a:t>
            </a:r>
            <a:endParaRPr lang="zh-CN" altLang="en-US" sz="2000" spc="600" dirty="0">
              <a:solidFill>
                <a:prstClr val="white">
                  <a:lumMod val="9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90775" y="4691422"/>
            <a:ext cx="7410450" cy="245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MACK EVERYTHING  EASIER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20690" y="1050290"/>
            <a:ext cx="184023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庞门正道粗书体" panose="02010600030101010101" pitchFamily="2" charset="-122"/>
                <a:ea typeface="庞门正道粗书体" panose="02010600030101010101" pitchFamily="2" charset="-122"/>
                <a:sym typeface="+mn-ea"/>
              </a:rPr>
              <a:t>·</a:t>
            </a:r>
            <a:endParaRPr lang="en-US" altLang="zh-CN" sz="200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+mn-ea"/>
            </a:endParaRPr>
          </a:p>
        </p:txBody>
      </p:sp>
      <p:pic>
        <p:nvPicPr>
          <p:cNvPr id="30" name="图片 29" descr="webpack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46545" y="2235835"/>
            <a:ext cx="2774315" cy="7975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3205" y="632460"/>
            <a:ext cx="11948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devtool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选择一种 source map 格式来增强调试过程。不同的值会明显影响到构建(build)和重新构建(rebuild)的速度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3205" y="1831340"/>
            <a:ext cx="119487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用法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5495" y="1779270"/>
            <a:ext cx="5056505" cy="49326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70" y="2661285"/>
            <a:ext cx="554355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3205" y="632460"/>
            <a:ext cx="119487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devServer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webpack-dev-server是webpack官方提供的一个小型服务器。使用它可以为webpack打包生成的资源文件提供web服务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主要提供两个功能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（1）为静态文件提供服务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（2）自动刷新和热替换(HMR)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8415" y="2799080"/>
            <a:ext cx="8266430" cy="38347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css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style-loader css-loader  less-loader less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sass-loader node-sass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   --save-dev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为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css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加前缀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引用与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url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--save-dev postcss-loader autoprefixer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postcss-url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postcss-import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在根目录下创建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.postcssrc.js            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在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package.json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下                 配置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              </a:t>
            </a:r>
            <a:endParaRPr lang="en-US" altLang="zh-CN" sz="2000" b="1" u="heavy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2585" y="3023235"/>
            <a:ext cx="2478405" cy="192468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/>
              <a:t>module.</a:t>
            </a:r>
            <a:r>
              <a:rPr lang="en-US" altLang="zh-CN">
                <a:solidFill>
                  <a:srgbClr val="FD3859"/>
                </a:solidFill>
              </a:rPr>
              <a:t>exports </a:t>
            </a:r>
            <a:r>
              <a:rPr lang="en-US" altLang="zh-CN"/>
              <a:t>= {</a:t>
            </a:r>
            <a:endParaRPr lang="en-US" altLang="zh-CN"/>
          </a:p>
          <a:p>
            <a:pPr algn="l"/>
            <a:r>
              <a:rPr lang="en-US" altLang="zh-CN"/>
              <a:t>  </a:t>
            </a:r>
            <a:r>
              <a:rPr lang="en-US" altLang="zh-CN">
                <a:solidFill>
                  <a:srgbClr val="00B050"/>
                </a:solidFill>
              </a:rPr>
              <a:t>"plugins"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"postcss-import"</a:t>
            </a:r>
            <a:r>
              <a:rPr lang="en-US" altLang="zh-CN"/>
              <a:t>: {},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</a:t>
            </a:r>
            <a:r>
              <a:rPr lang="en-US" altLang="zh-CN">
                <a:solidFill>
                  <a:srgbClr val="00B050"/>
                </a:solidFill>
              </a:rPr>
              <a:t>postcss-url"</a:t>
            </a:r>
            <a:r>
              <a:rPr lang="en-US" altLang="zh-CN"/>
              <a:t>: {},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"autoprefixer"</a:t>
            </a:r>
            <a:r>
              <a:rPr lang="en-US" altLang="zh-CN"/>
              <a:t>: {}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  <a:p>
            <a:pPr algn="l"/>
            <a:r>
              <a:rPr lang="en-US" altLang="zh-CN"/>
              <a:t>}</a:t>
            </a:r>
            <a:endParaRPr lang="en-US" altLang="zh-CN"/>
          </a:p>
        </p:txBody>
      </p:sp>
      <p:sp>
        <p:nvSpPr>
          <p:cNvPr id="4" name="矩形 3"/>
          <p:cNvSpPr/>
          <p:nvPr/>
        </p:nvSpPr>
        <p:spPr>
          <a:xfrm>
            <a:off x="4186555" y="3023235"/>
            <a:ext cx="2947035" cy="244411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D3859"/>
                </a:solidFill>
              </a:rPr>
              <a:t>browserslist</a:t>
            </a:r>
            <a:r>
              <a:rPr lang="en-US" altLang="zh-CN"/>
              <a:t>= [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"ie &gt;= 8"</a:t>
            </a:r>
            <a:r>
              <a:rPr lang="en-US" altLang="zh-CN">
                <a:solidFill>
                  <a:schemeClr val="bg1"/>
                </a:solidFill>
              </a:rPr>
              <a:t>,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"Firefox &gt;= 20"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00B050"/>
                </a:solidFill>
              </a:rPr>
              <a:t>"Safari &gt;= 5"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>
                <a:solidFill>
                  <a:schemeClr val="bg1"/>
                </a:solidFill>
                <a:sym typeface="+mn-ea"/>
              </a:rPr>
              <a:t>    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"Android &gt;= 4"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>
                <a:solidFill>
                  <a:schemeClr val="bg1"/>
                </a:solidFill>
                <a:sym typeface="+mn-ea"/>
              </a:rPr>
              <a:t>    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"Ios &gt;= 6"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pPr algn="l"/>
            <a:r>
              <a:rPr lang="en-US" altLang="zh-CN">
                <a:solidFill>
                  <a:schemeClr val="bg1"/>
                </a:solidFill>
                <a:sym typeface="+mn-ea"/>
              </a:rPr>
              <a:t>    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"last 4 version"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endParaRPr lang="en-US" altLang="zh-CN"/>
          </a:p>
          <a:p>
            <a:pPr algn="l">
              <a:lnSpc>
                <a:spcPct val="110000"/>
              </a:lnSpc>
            </a:pP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5" name="矩形 4"/>
          <p:cNvSpPr/>
          <p:nvPr/>
        </p:nvSpPr>
        <p:spPr>
          <a:xfrm>
            <a:off x="7882255" y="3023235"/>
            <a:ext cx="3551555" cy="308991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F0000"/>
                </a:solidFill>
              </a:rPr>
              <a:t>module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FF0000"/>
                </a:solidFill>
              </a:rPr>
              <a:t>rules</a:t>
            </a:r>
            <a:r>
              <a:rPr lang="en-US" altLang="zh-CN"/>
              <a:t>: [</a:t>
            </a:r>
            <a:endParaRPr lang="en-US" altLang="zh-CN"/>
          </a:p>
          <a:p>
            <a:pPr algn="l"/>
            <a:r>
              <a:rPr lang="en-US" altLang="zh-CN"/>
              <a:t>      {</a:t>
            </a:r>
            <a:endParaRPr lang="en-US" altLang="zh-CN"/>
          </a:p>
          <a:p>
            <a:pPr algn="l"/>
            <a:r>
              <a:rPr lang="en-US" altLang="zh-CN"/>
              <a:t>        test: /\.scss$/,</a:t>
            </a:r>
            <a:endParaRPr lang="en-US" altLang="zh-CN"/>
          </a:p>
          <a:p>
            <a:pPr algn="l"/>
            <a:r>
              <a:rPr lang="en-US" altLang="zh-CN"/>
              <a:t>        use: [</a:t>
            </a:r>
            <a:r>
              <a:rPr lang="en-US" altLang="zh-CN">
                <a:solidFill>
                  <a:srgbClr val="00B050"/>
                </a:solidFill>
              </a:rPr>
              <a:t>'style-loader'</a:t>
            </a:r>
            <a:r>
              <a:rPr lang="en-US" altLang="zh-CN"/>
              <a:t>,</a:t>
            </a:r>
            <a:r>
              <a:rPr lang="en-US" altLang="zh-CN">
                <a:solidFill>
                  <a:srgbClr val="00B050"/>
                </a:solidFill>
              </a:rPr>
              <a:t> 'css-loader'</a:t>
            </a:r>
            <a:r>
              <a:rPr lang="en-US" altLang="zh-CN"/>
              <a:t>,</a:t>
            </a:r>
            <a:r>
              <a:rPr lang="en-US" altLang="zh-CN">
                <a:solidFill>
                  <a:srgbClr val="00B050"/>
                </a:solidFill>
              </a:rPr>
              <a:t> 'postcss-loader'</a:t>
            </a:r>
            <a:r>
              <a:rPr lang="en-US" altLang="zh-CN"/>
              <a:t>, </a:t>
            </a:r>
            <a:r>
              <a:rPr lang="en-US" altLang="zh-CN">
                <a:solidFill>
                  <a:srgbClr val="00B050"/>
                </a:solidFill>
              </a:rPr>
              <a:t>'sass-loader'</a:t>
            </a:r>
            <a:r>
              <a:rPr lang="en-US" altLang="zh-CN"/>
              <a:t>]</a:t>
            </a:r>
            <a:endParaRPr lang="en-US" altLang="zh-CN"/>
          </a:p>
          <a:p>
            <a:pPr algn="l"/>
            <a:r>
              <a:rPr lang="en-US" altLang="zh-CN"/>
              <a:t>      }</a:t>
            </a:r>
            <a:endParaRPr lang="en-US" altLang="zh-CN"/>
          </a:p>
          <a:p>
            <a:pPr algn="l"/>
            <a:r>
              <a:rPr lang="en-US" altLang="zh-CN"/>
              <a:t>    ]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webpack提取分离css单独打包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webpack3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--save-dev extract-text-webpack-plugin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// webapck 4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抽离代码 以及压缩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npm install --save-dev mini-css-extract-plugin 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npm install --save-dev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optimize-css-assets-webpack-plugin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plugin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配置  rules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43205" y="3942715"/>
            <a:ext cx="10971530" cy="25038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/>
              <a:t>const </a:t>
            </a:r>
            <a:r>
              <a:rPr lang="en-US" altLang="zh-CN">
                <a:solidFill>
                  <a:schemeClr val="accent2"/>
                </a:solidFill>
              </a:rPr>
              <a:t>MiniCssExtractPlugin </a:t>
            </a:r>
            <a:r>
              <a:rPr lang="en-US" altLang="zh-CN"/>
              <a:t>= </a:t>
            </a:r>
            <a:r>
              <a:rPr lang="en-US" altLang="zh-CN">
                <a:solidFill>
                  <a:srgbClr val="0070C0"/>
                </a:solidFill>
              </a:rPr>
              <a:t>require</a:t>
            </a:r>
            <a:r>
              <a:rPr lang="en-US" altLang="zh-CN"/>
              <a:t>(</a:t>
            </a:r>
            <a:r>
              <a:rPr lang="en-US" altLang="zh-CN">
                <a:solidFill>
                  <a:srgbClr val="00B050"/>
                </a:solidFill>
              </a:rPr>
              <a:t>'mini-css-extract-plugin'</a:t>
            </a:r>
            <a:r>
              <a:rPr lang="en-US" altLang="zh-CN"/>
              <a:t>)</a:t>
            </a:r>
            <a:endParaRPr lang="en-US" altLang="zh-CN"/>
          </a:p>
          <a:p>
            <a:pPr algn="l"/>
            <a:r>
              <a:rPr lang="en-US" altLang="zh-CN"/>
              <a:t>const </a:t>
            </a:r>
            <a:r>
              <a:rPr lang="en-US" altLang="zh-CN">
                <a:solidFill>
                  <a:schemeClr val="accent2"/>
                </a:solidFill>
              </a:rPr>
              <a:t>OptimizeCSSAssetsPlugin </a:t>
            </a:r>
            <a:r>
              <a:rPr lang="en-US" altLang="zh-CN"/>
              <a:t>= </a:t>
            </a:r>
            <a:r>
              <a:rPr lang="en-US" altLang="zh-CN">
                <a:solidFill>
                  <a:srgbClr val="0070C0"/>
                </a:solidFill>
              </a:rPr>
              <a:t>require</a:t>
            </a:r>
            <a:r>
              <a:rPr lang="en-US" altLang="zh-CN"/>
              <a:t>(</a:t>
            </a:r>
            <a:r>
              <a:rPr lang="en-US" altLang="zh-CN">
                <a:solidFill>
                  <a:srgbClr val="00B050"/>
                </a:solidFill>
              </a:rPr>
              <a:t>'optimize-css-assets-webpack-plugin'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8120" y="906145"/>
            <a:ext cx="5894070" cy="353314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F0000"/>
                </a:solidFill>
              </a:rPr>
              <a:t>module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FF0000"/>
                </a:solidFill>
              </a:rPr>
              <a:t>rules</a:t>
            </a:r>
            <a:r>
              <a:rPr lang="en-US" altLang="zh-CN"/>
              <a:t>: [</a:t>
            </a:r>
            <a:endParaRPr lang="en-US" altLang="zh-CN"/>
          </a:p>
          <a:p>
            <a:pPr algn="l"/>
            <a:r>
              <a:rPr lang="en-US" altLang="zh-CN"/>
              <a:t>      {</a:t>
            </a:r>
            <a:endParaRPr lang="en-US" altLang="zh-CN"/>
          </a:p>
          <a:p>
            <a:pPr algn="l"/>
            <a:r>
              <a:rPr lang="en-US" altLang="zh-CN"/>
              <a:t>        test: /\.scss$/,</a:t>
            </a:r>
            <a:endParaRPr lang="en-US" altLang="zh-CN"/>
          </a:p>
          <a:p>
            <a:pPr algn="l"/>
            <a:r>
              <a:rPr lang="en-US" altLang="zh-CN"/>
              <a:t>        use: [{</a:t>
            </a:r>
            <a:endParaRPr lang="en-US" altLang="zh-CN"/>
          </a:p>
          <a:p>
            <a:pPr algn="l"/>
            <a:r>
              <a:rPr lang="en-US" altLang="zh-CN"/>
              <a:t>            loader: </a:t>
            </a:r>
            <a:r>
              <a:rPr lang="en-US" altLang="zh-CN">
                <a:solidFill>
                  <a:schemeClr val="accent2"/>
                </a:solidFill>
              </a:rPr>
              <a:t>MiniCssExtractPlugin</a:t>
            </a:r>
            <a:r>
              <a:rPr lang="en-US" altLang="zh-CN"/>
              <a:t>.</a:t>
            </a:r>
            <a:r>
              <a:rPr lang="en-US" altLang="zh-CN">
                <a:solidFill>
                  <a:schemeClr val="accent2"/>
                </a:solidFill>
              </a:rPr>
              <a:t>loader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        options: {</a:t>
            </a:r>
            <a:endParaRPr lang="en-US" altLang="zh-CN"/>
          </a:p>
          <a:p>
            <a:pPr algn="l"/>
            <a:r>
              <a:rPr lang="en-US" altLang="zh-CN"/>
              <a:t>              // hmr: process.env.NODE_ENV === 'development',</a:t>
            </a:r>
            <a:endParaRPr lang="en-US" altLang="zh-CN"/>
          </a:p>
          <a:p>
            <a:pPr algn="l"/>
            <a:r>
              <a:rPr lang="en-US" altLang="zh-CN"/>
              <a:t>            }</a:t>
            </a:r>
            <a:endParaRPr lang="en-US" altLang="zh-CN"/>
          </a:p>
          <a:p>
            <a:pPr algn="l"/>
            <a:r>
              <a:rPr lang="en-US" altLang="zh-CN"/>
              <a:t>          },</a:t>
            </a:r>
            <a:r>
              <a:rPr lang="en-US" altLang="zh-CN">
                <a:solidFill>
                  <a:srgbClr val="00B050"/>
                </a:solidFill>
              </a:rPr>
              <a:t> 'css-loader'</a:t>
            </a:r>
            <a:r>
              <a:rPr lang="en-US" altLang="zh-CN"/>
              <a:t>,</a:t>
            </a:r>
            <a:r>
              <a:rPr lang="en-US" altLang="zh-CN">
                <a:solidFill>
                  <a:srgbClr val="00B050"/>
                </a:solidFill>
              </a:rPr>
              <a:t> 'postcss-loader'</a:t>
            </a:r>
            <a:r>
              <a:rPr lang="en-US" altLang="zh-CN"/>
              <a:t>, </a:t>
            </a:r>
            <a:r>
              <a:rPr lang="en-US" altLang="zh-CN">
                <a:solidFill>
                  <a:srgbClr val="00B050"/>
                </a:solidFill>
              </a:rPr>
              <a:t>'sass-loader'</a:t>
            </a:r>
            <a:r>
              <a:rPr lang="en-US" altLang="zh-CN"/>
              <a:t>]</a:t>
            </a:r>
            <a:endParaRPr lang="en-US" altLang="zh-CN"/>
          </a:p>
          <a:p>
            <a:pPr algn="l"/>
            <a:r>
              <a:rPr lang="en-US" altLang="zh-CN"/>
              <a:t>      }</a:t>
            </a:r>
            <a:endParaRPr lang="en-US" altLang="zh-CN"/>
          </a:p>
          <a:p>
            <a:pPr algn="l"/>
            <a:r>
              <a:rPr lang="en-US" altLang="zh-CN"/>
              <a:t>    ]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6179820" y="906145"/>
            <a:ext cx="5951855" cy="586803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F0000"/>
                </a:solidFill>
              </a:rPr>
              <a:t>plugins</a:t>
            </a:r>
            <a:r>
              <a:rPr lang="en-US" altLang="zh-CN"/>
              <a:t>: [</a:t>
            </a:r>
            <a:endParaRPr lang="en-US" altLang="zh-CN"/>
          </a:p>
          <a:p>
            <a:pPr algn="l"/>
            <a:r>
              <a:rPr lang="en-US" altLang="zh-CN"/>
              <a:t>    new </a:t>
            </a:r>
            <a:r>
              <a:rPr lang="en-US" altLang="zh-CN">
                <a:solidFill>
                  <a:schemeClr val="accent2"/>
                </a:solidFill>
              </a:rPr>
              <a:t>MiniCssExtractPlugin</a:t>
            </a:r>
            <a:r>
              <a:rPr lang="en-US" altLang="zh-CN"/>
              <a:t>({</a:t>
            </a:r>
            <a:endParaRPr lang="en-US" altLang="zh-CN"/>
          </a:p>
          <a:p>
            <a:pPr algn="l"/>
            <a:r>
              <a:rPr lang="en-US" altLang="zh-CN"/>
              <a:t>      filename: './css/[name].[hash].css',</a:t>
            </a:r>
            <a:endParaRPr lang="en-US" altLang="zh-CN"/>
          </a:p>
          <a:p>
            <a:pPr algn="l"/>
            <a:r>
              <a:rPr lang="en-US" altLang="zh-CN"/>
              <a:t>      // </a:t>
            </a:r>
            <a:endParaRPr lang="en-US" altLang="zh-CN"/>
          </a:p>
          <a:p>
            <a:pPr algn="l"/>
            <a:r>
              <a:rPr lang="en-US" altLang="zh-CN"/>
              <a:t>      chunkFilename: '[id].[hash].css'</a:t>
            </a:r>
            <a:endParaRPr lang="en-US" altLang="zh-CN"/>
          </a:p>
          <a:p>
            <a:pPr algn="l"/>
            <a:r>
              <a:rPr lang="en-US" altLang="zh-CN"/>
              <a:t>    }),</a:t>
            </a:r>
            <a:endParaRPr lang="en-US" altLang="zh-CN"/>
          </a:p>
          <a:p>
            <a:pPr algn="l"/>
            <a:r>
              <a:rPr lang="en-US" altLang="zh-CN"/>
              <a:t>    new </a:t>
            </a:r>
            <a:r>
              <a:rPr lang="en-US" altLang="zh-CN">
                <a:solidFill>
                  <a:schemeClr val="accent2"/>
                </a:solidFill>
              </a:rPr>
              <a:t>OptimizeCSSAssetsPlugin</a:t>
            </a:r>
            <a:r>
              <a:rPr lang="en-US" altLang="zh-CN"/>
              <a:t>({</a:t>
            </a:r>
            <a:endParaRPr lang="en-US" altLang="zh-CN"/>
          </a:p>
          <a:p>
            <a:pPr algn="l"/>
            <a:r>
              <a:rPr lang="en-US" altLang="zh-CN"/>
              <a:t>      // 正则表达式，用于匹配需要优化或者压缩的资源名。默认值是/.css$/g</a:t>
            </a:r>
            <a:endParaRPr lang="en-US" altLang="zh-CN"/>
          </a:p>
          <a:p>
            <a:pPr algn="l"/>
            <a:r>
              <a:rPr lang="en-US" altLang="zh-CN"/>
              <a:t>      assetNameRegExp: /\.css$/g,</a:t>
            </a:r>
            <a:endParaRPr lang="en-US" altLang="zh-CN"/>
          </a:p>
          <a:p>
            <a:pPr algn="l"/>
            <a:r>
              <a:rPr lang="en-US" altLang="zh-CN"/>
              <a:t>      // 用于压缩和优化CSS的处理器，默认是cssnano.</a:t>
            </a:r>
            <a:endParaRPr lang="en-US" altLang="zh-CN"/>
          </a:p>
          <a:p>
            <a:pPr algn="l"/>
            <a:r>
              <a:rPr lang="en-US" altLang="zh-CN"/>
              <a:t>      cssProcessor: require('cssnano'),</a:t>
            </a:r>
            <a:endParaRPr lang="en-US" altLang="zh-CN"/>
          </a:p>
          <a:p>
            <a:pPr algn="l"/>
            <a:r>
              <a:rPr lang="en-US" altLang="zh-CN"/>
              <a:t>      // 传递给cssProcessor的插件选项，默认为{}</a:t>
            </a:r>
            <a:endParaRPr lang="en-US" altLang="zh-CN"/>
          </a:p>
          <a:p>
            <a:pPr algn="l"/>
            <a:r>
              <a:rPr lang="en-US" altLang="zh-CN"/>
              <a:t>      cssProcessorPluginOptions: {</a:t>
            </a:r>
            <a:endParaRPr lang="en-US" altLang="zh-CN"/>
          </a:p>
          <a:p>
            <a:pPr algn="l"/>
            <a:r>
              <a:rPr lang="en-US" altLang="zh-CN"/>
              <a:t>        preset: ['default', { discardComments: { removeAll: true } }],</a:t>
            </a:r>
            <a:endParaRPr lang="en-US" altLang="zh-CN"/>
          </a:p>
          <a:p>
            <a:pPr algn="l"/>
            <a:r>
              <a:rPr lang="en-US" altLang="zh-CN"/>
              <a:t>      },</a:t>
            </a:r>
            <a:endParaRPr lang="en-US" altLang="zh-CN"/>
          </a:p>
          <a:p>
            <a:pPr algn="l"/>
            <a:r>
              <a:rPr lang="en-US" altLang="zh-CN"/>
              <a:t>      // 表示插件能够在console中打印信息，默认值是true</a:t>
            </a:r>
            <a:endParaRPr lang="en-US" altLang="zh-CN"/>
          </a:p>
          <a:p>
            <a:pPr algn="l"/>
            <a:r>
              <a:rPr lang="en-US" altLang="zh-CN"/>
              <a:t>      canPrint: true</a:t>
            </a:r>
            <a:endParaRPr lang="en-US" altLang="zh-CN"/>
          </a:p>
          <a:p>
            <a:pPr algn="l"/>
            <a:r>
              <a:rPr lang="en-US" altLang="zh-CN"/>
              <a:t>    })</a:t>
            </a:r>
            <a:endParaRPr lang="en-US" altLang="zh-CN"/>
          </a:p>
          <a:p>
            <a:pPr algn="l"/>
            <a:r>
              <a:rPr lang="en-US" altLang="zh-CN"/>
              <a:t>  ]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js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// 负责 es6 语法转化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babel-loader --save-dev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babel核心包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@babel/core --save-dev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// 告诉babel使用哪种转码规则进行文件处理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npm install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@babel/preset-env --save-dev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根目录新建 .babelrc 文件配置转换规则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23965" y="2630805"/>
            <a:ext cx="5757545" cy="374269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F0000"/>
                </a:solidFill>
              </a:rPr>
              <a:t>module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FF0000"/>
                </a:solidFill>
              </a:rPr>
              <a:t>rules</a:t>
            </a:r>
            <a:r>
              <a:rPr lang="en-US" altLang="zh-CN"/>
              <a:t>: [</a:t>
            </a:r>
            <a:endParaRPr lang="en-US" altLang="zh-CN"/>
          </a:p>
          <a:p>
            <a:pPr algn="l"/>
            <a:r>
              <a:rPr lang="en-US" altLang="zh-CN"/>
              <a:t>      {</a:t>
            </a:r>
            <a:endParaRPr lang="en-US" altLang="zh-CN"/>
          </a:p>
          <a:p>
            <a:pPr algn="l"/>
            <a:r>
              <a:rPr lang="en-US" altLang="zh-CN"/>
              <a:t>        test: /\.js$/,</a:t>
            </a:r>
            <a:endParaRPr lang="en-US" altLang="zh-CN"/>
          </a:p>
          <a:p>
            <a:pPr algn="l"/>
            <a:r>
              <a:rPr lang="en-US" altLang="zh-CN"/>
              <a:t>        use: [</a:t>
            </a:r>
            <a:r>
              <a:rPr lang="en-US" altLang="zh-CN">
                <a:solidFill>
                  <a:srgbClr val="00B050"/>
                </a:solidFill>
              </a:rPr>
              <a:t> 'babel-loader'</a:t>
            </a:r>
            <a:r>
              <a:rPr lang="en-US" altLang="zh-CN"/>
              <a:t>],</a:t>
            </a:r>
            <a:endParaRPr lang="en-US" altLang="zh-CN"/>
          </a:p>
          <a:p>
            <a:pPr algn="l"/>
            <a:r>
              <a:rPr lang="en-US" altLang="zh-CN"/>
              <a:t>        exclude: /node_modules/</a:t>
            </a:r>
            <a:endParaRPr lang="en-US" altLang="zh-CN"/>
          </a:p>
          <a:p>
            <a:pPr algn="l"/>
            <a:r>
              <a:rPr lang="en-US" altLang="zh-CN"/>
              <a:t>      }</a:t>
            </a:r>
            <a:endParaRPr lang="en-US" altLang="zh-CN"/>
          </a:p>
          <a:p>
            <a:pPr algn="l"/>
            <a:r>
              <a:rPr lang="en-US" altLang="zh-CN"/>
              <a:t>    ]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336550" y="4444365"/>
            <a:ext cx="4573905" cy="164782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/>
              <a:t>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FF0000"/>
                </a:solidFill>
              </a:rPr>
              <a:t>presets</a:t>
            </a:r>
            <a:r>
              <a:rPr lang="en-US" altLang="zh-CN"/>
              <a:t>: [“@babel/preset-env”]</a:t>
            </a:r>
            <a:endParaRPr lang="en-US" altLang="zh-CN"/>
          </a:p>
          <a:p>
            <a:pPr algn="l"/>
            <a:r>
              <a:rPr lang="en-US" altLang="zh-CN"/>
              <a:t>}</a:t>
            </a:r>
            <a:endParaRPr lang="en-US" alt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89825" y="1497330"/>
            <a:ext cx="4702175" cy="490791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rgbClr val="FF0000"/>
                </a:solidFill>
              </a:rPr>
              <a:t>module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</a:t>
            </a:r>
            <a:r>
              <a:rPr lang="en-US" altLang="zh-CN">
                <a:solidFill>
                  <a:srgbClr val="FF0000"/>
                </a:solidFill>
              </a:rPr>
              <a:t>rules</a:t>
            </a:r>
            <a:r>
              <a:rPr lang="en-US" altLang="zh-CN"/>
              <a:t>: [</a:t>
            </a:r>
            <a:endParaRPr lang="en-US" altLang="zh-CN"/>
          </a:p>
          <a:p>
            <a:pPr algn="l"/>
            <a:r>
              <a:rPr lang="en-US" altLang="zh-CN"/>
              <a:t>    {</a:t>
            </a:r>
            <a:endParaRPr lang="en-US" altLang="zh-CN"/>
          </a:p>
          <a:p>
            <a:pPr algn="l"/>
            <a:r>
              <a:rPr lang="en-US" altLang="zh-CN"/>
              <a:t>        test:/\.(png|jpe?g|gif|svg)(\?.*)?$/,</a:t>
            </a:r>
            <a:endParaRPr lang="en-US" altLang="zh-CN"/>
          </a:p>
          <a:p>
            <a:pPr algn="l"/>
            <a:r>
              <a:rPr lang="en-US" altLang="zh-CN"/>
              <a:t>        use: [</a:t>
            </a:r>
            <a:endParaRPr lang="en-US" altLang="zh-CN"/>
          </a:p>
          <a:p>
            <a:pPr algn="l"/>
            <a:r>
              <a:rPr lang="en-US" altLang="zh-CN"/>
              <a:t>          {</a:t>
            </a:r>
            <a:endParaRPr lang="en-US" altLang="zh-CN"/>
          </a:p>
          <a:p>
            <a:pPr algn="l"/>
            <a:r>
              <a:rPr lang="en-US" altLang="zh-CN"/>
              <a:t>            loader: '</a:t>
            </a:r>
            <a:r>
              <a:rPr lang="en-US" altLang="zh-CN">
                <a:solidFill>
                  <a:srgbClr val="00B050"/>
                </a:solidFill>
              </a:rPr>
              <a:t>file-loader</a:t>
            </a:r>
            <a:r>
              <a:rPr lang="en-US" altLang="zh-CN"/>
              <a:t>',</a:t>
            </a:r>
            <a:endParaRPr lang="en-US" altLang="zh-CN"/>
          </a:p>
          <a:p>
            <a:pPr algn="l"/>
            <a:r>
              <a:rPr lang="en-US" altLang="zh-CN"/>
              <a:t>            options: {</a:t>
            </a:r>
            <a:endParaRPr lang="en-US" altLang="zh-CN"/>
          </a:p>
          <a:p>
            <a:pPr algn="l"/>
            <a:r>
              <a:rPr lang="en-US" altLang="zh-CN"/>
              <a:t>              name: '</a:t>
            </a:r>
            <a:r>
              <a:rPr lang="en-US" altLang="zh-CN">
                <a:solidFill>
                  <a:srgbClr val="00B050"/>
                </a:solidFill>
              </a:rPr>
              <a:t>[name].[hash:7].[ext]</a:t>
            </a:r>
            <a:r>
              <a:rPr lang="en-US" altLang="zh-CN"/>
              <a:t>',</a:t>
            </a:r>
            <a:endParaRPr lang="en-US" altLang="zh-CN"/>
          </a:p>
          <a:p>
            <a:pPr algn="l"/>
            <a:r>
              <a:rPr lang="en-US" altLang="zh-CN"/>
              <a:t>              outputPath: '</a:t>
            </a:r>
            <a:r>
              <a:rPr lang="en-US" altLang="zh-CN">
                <a:solidFill>
                  <a:srgbClr val="00B050"/>
                </a:solidFill>
              </a:rPr>
              <a:t>images/</a:t>
            </a:r>
            <a:r>
              <a:rPr lang="en-US" altLang="zh-CN"/>
              <a:t>',</a:t>
            </a:r>
            <a:endParaRPr lang="en-US" altLang="zh-CN"/>
          </a:p>
          <a:p>
            <a:pPr algn="l"/>
            <a:r>
              <a:rPr lang="en-US" altLang="zh-CN"/>
              <a:t>              publicPath: '</a:t>
            </a:r>
            <a:r>
              <a:rPr lang="en-US" altLang="zh-CN">
                <a:solidFill>
                  <a:srgbClr val="00B050"/>
                </a:solidFill>
              </a:rPr>
              <a:t>../images/</a:t>
            </a:r>
            <a:r>
              <a:rPr lang="en-US" altLang="zh-CN"/>
              <a:t>'</a:t>
            </a:r>
            <a:endParaRPr lang="en-US" altLang="zh-CN"/>
          </a:p>
          <a:p>
            <a:pPr algn="l"/>
            <a:r>
              <a:rPr lang="en-US" altLang="zh-CN"/>
              <a:t>            }</a:t>
            </a:r>
            <a:endParaRPr lang="en-US" altLang="zh-CN"/>
          </a:p>
          <a:p>
            <a:pPr algn="l"/>
            <a:r>
              <a:rPr lang="en-US" altLang="zh-CN"/>
              <a:t>          }</a:t>
            </a:r>
            <a:endParaRPr lang="en-US" altLang="zh-CN"/>
          </a:p>
          <a:p>
            <a:pPr algn="l"/>
            <a:r>
              <a:rPr lang="en-US" altLang="zh-CN"/>
              <a:t>        ]</a:t>
            </a:r>
            <a:endParaRPr lang="en-US" altLang="zh-CN"/>
          </a:p>
          <a:p>
            <a:pPr algn="l"/>
            <a:r>
              <a:rPr lang="en-US" altLang="zh-CN"/>
              <a:t>      },    ]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724725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file-loader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处理文件如：图片，字体文件库以及引入的外部资源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--save-dev file-loader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配置options：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name：为你的文件配置自定义文件名模板（默认值[hash].[ext]）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context：配置自定义文件的上下文，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默认为 webpack.config.js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publicPath：为你的文件配置自定义 public 发布目录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outputPath：为你的文件配置自定义 output 输出目录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[ext]：资源扩展名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[name]：资源的基本名称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[path]：资源相对于 context的路径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[hash]：内容的哈希值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html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压缩包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html-webpack-plugin  --save-dev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5755" y="2200910"/>
            <a:ext cx="11866245" cy="433006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/>
              <a:t>new </a:t>
            </a:r>
            <a:r>
              <a:rPr lang="en-US" altLang="zh-CN">
                <a:solidFill>
                  <a:srgbClr val="FF0000"/>
                </a:solidFill>
              </a:rPr>
              <a:t>HtmlWebpackPlugin</a:t>
            </a:r>
            <a:r>
              <a:rPr lang="en-US" altLang="zh-CN"/>
              <a:t>({</a:t>
            </a:r>
            <a:endParaRPr lang="en-US" altLang="zh-CN"/>
          </a:p>
          <a:p>
            <a:pPr algn="l"/>
            <a:r>
              <a:rPr lang="en-US" altLang="zh-CN"/>
              <a:t>      title: </a:t>
            </a:r>
            <a:r>
              <a:rPr lang="en-US" altLang="zh-CN">
                <a:solidFill>
                  <a:srgbClr val="00B050"/>
                </a:solidFill>
              </a:rPr>
              <a:t>'demo6'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  meta: { //meta标签</a:t>
            </a:r>
            <a:endParaRPr lang="en-US" altLang="zh-CN"/>
          </a:p>
          <a:p>
            <a:pPr algn="l"/>
            <a:r>
              <a:rPr lang="en-US" altLang="zh-CN"/>
              <a:t>        viewport: </a:t>
            </a:r>
            <a:r>
              <a:rPr lang="en-US" altLang="zh-CN">
                <a:solidFill>
                  <a:srgbClr val="00B050"/>
                </a:solidFill>
              </a:rPr>
              <a:t>'width=device-width, initial-scale=1, shrink-to-fit=no'</a:t>
            </a:r>
            <a:endParaRPr lang="en-US" altLang="zh-CN"/>
          </a:p>
          <a:p>
            <a:pPr algn="l"/>
            <a:r>
              <a:rPr lang="en-US" altLang="zh-CN"/>
              <a:t>      },</a:t>
            </a:r>
            <a:endParaRPr lang="en-US" altLang="zh-CN"/>
          </a:p>
          <a:p>
            <a:pPr algn="l"/>
            <a:r>
              <a:rPr lang="en-US" altLang="zh-CN"/>
              <a:t>      template: </a:t>
            </a:r>
            <a:r>
              <a:rPr lang="en-US" altLang="zh-CN">
                <a:solidFill>
                  <a:srgbClr val="00B050"/>
                </a:solidFill>
              </a:rPr>
              <a:t>'./index.html'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  minify: {</a:t>
            </a:r>
            <a:endParaRPr lang="en-US" altLang="zh-CN"/>
          </a:p>
          <a:p>
            <a:pPr algn="l"/>
            <a:r>
              <a:rPr lang="en-US" altLang="zh-CN"/>
              <a:t>        // minimize: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是否打包最小值</a:t>
            </a:r>
            <a:endParaRPr lang="en-US" altLang="zh-CN"/>
          </a:p>
          <a:p>
            <a:pPr algn="l"/>
            <a:r>
              <a:rPr lang="en-US" altLang="zh-CN"/>
              <a:t>        removeComments: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是否去除注释</a:t>
            </a:r>
            <a:endParaRPr lang="en-US" altLang="zh-CN"/>
          </a:p>
          <a:p>
            <a:pPr algn="l"/>
            <a:r>
              <a:rPr lang="en-US" altLang="zh-CN"/>
              <a:t>        removeRedundantAttributes: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是否去掉引号</a:t>
            </a:r>
            <a:endParaRPr lang="en-US" altLang="zh-CN"/>
          </a:p>
          <a:p>
            <a:pPr algn="l"/>
            <a:r>
              <a:rPr lang="en-US" altLang="zh-CN"/>
              <a:t>        removeStyleLinkTypeAttributes: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是否压缩 内联样式</a:t>
            </a:r>
            <a:endParaRPr lang="en-US" altLang="zh-CN"/>
          </a:p>
          <a:p>
            <a:pPr algn="l"/>
            <a:r>
              <a:rPr lang="en-US" altLang="zh-CN"/>
              <a:t>        removeScriptTypeAttributes: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是否压缩内联js</a:t>
            </a:r>
            <a:endParaRPr lang="en-US" altLang="zh-CN"/>
          </a:p>
          <a:p>
            <a:pPr algn="l"/>
            <a:r>
              <a:rPr lang="en-US" altLang="zh-CN"/>
              <a:t>        collapseWhitespace: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 // 是否去掉空白</a:t>
            </a:r>
            <a:endParaRPr lang="en-US" altLang="zh-CN"/>
          </a:p>
          <a:p>
            <a:pPr algn="l"/>
            <a:r>
              <a:rPr lang="en-US" altLang="zh-CN"/>
              <a:t>      }</a:t>
            </a:r>
            <a:endParaRPr lang="en-US" altLang="zh-CN"/>
          </a:p>
          <a:p>
            <a:pPr algn="l"/>
            <a:r>
              <a:rPr lang="en-US" altLang="zh-CN"/>
              <a:t> })</a:t>
            </a:r>
            <a:endParaRPr lang="en-US" alt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95910" y="2200910"/>
            <a:ext cx="11828145" cy="446024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/>
              <a:t> </a:t>
            </a:r>
            <a:r>
              <a:rPr lang="en-US" altLang="zh-CN">
                <a:solidFill>
                  <a:srgbClr val="FF0000"/>
                </a:solidFill>
              </a:rPr>
              <a:t>devServer</a:t>
            </a:r>
            <a:r>
              <a:rPr lang="en-US" altLang="zh-CN"/>
              <a:t>: {</a:t>
            </a:r>
            <a:endParaRPr lang="en-US" altLang="zh-CN"/>
          </a:p>
          <a:p>
            <a:pPr algn="l"/>
            <a:r>
              <a:rPr lang="en-US" altLang="zh-CN"/>
              <a:t>    // 在一个错误之前，或者模块热替换(Hot Module Replacement)启用时。这可能显得很繁琐。</a:t>
            </a:r>
            <a:endParaRPr lang="en-US" altLang="zh-CN"/>
          </a:p>
          <a:p>
            <a:pPr algn="l"/>
            <a:r>
              <a:rPr lang="en-US" altLang="zh-CN"/>
              <a:t>    clientLogLevel: </a:t>
            </a:r>
            <a:r>
              <a:rPr lang="en-US" altLang="zh-CN">
                <a:solidFill>
                  <a:srgbClr val="00B050"/>
                </a:solidFill>
              </a:rPr>
              <a:t>'warning'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当使用 HTML5 History API 时，任意的 404 响应都可能需要被替index.html。设置 true</a:t>
            </a:r>
            <a:endParaRPr lang="en-US" altLang="zh-CN"/>
          </a:p>
          <a:p>
            <a:pPr algn="l"/>
            <a:r>
              <a:rPr lang="en-US" altLang="zh-CN"/>
              <a:t>    historyApiFallback: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启用 webpack 的模块热替换特性</a:t>
            </a:r>
            <a:endParaRPr lang="en-US" altLang="zh-CN"/>
          </a:p>
          <a:p>
            <a:pPr algn="l"/>
            <a:r>
              <a:rPr lang="en-US" altLang="zh-CN"/>
              <a:t>    hot: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指定使用一个 host。默认是 localhost。如果你希望服务器外部可访问 0.0.0.0</a:t>
            </a:r>
            <a:endParaRPr lang="en-US" altLang="zh-CN"/>
          </a:p>
          <a:p>
            <a:pPr algn="l"/>
            <a:r>
              <a:rPr lang="en-US" altLang="zh-CN"/>
              <a:t>    host: </a:t>
            </a:r>
            <a:r>
              <a:rPr lang="en-US" altLang="zh-CN">
                <a:solidFill>
                  <a:srgbClr val="FFC000"/>
                </a:solidFill>
              </a:rPr>
              <a:t>'0.0.0.0'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一切服务都启用 gzip 压缩</a:t>
            </a:r>
            <a:endParaRPr lang="en-US" altLang="zh-CN"/>
          </a:p>
          <a:p>
            <a:pPr algn="l"/>
            <a:r>
              <a:rPr lang="en-US" altLang="zh-CN"/>
              <a:t>    compress: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指定要监听请求的端口号</a:t>
            </a:r>
            <a:endParaRPr lang="en-US" altLang="zh-CN"/>
          </a:p>
          <a:p>
            <a:pPr algn="l"/>
            <a:r>
              <a:rPr lang="en-US" altLang="zh-CN"/>
              <a:t>    port: </a:t>
            </a:r>
            <a:r>
              <a:rPr lang="en-US" altLang="zh-CN">
                <a:solidFill>
                  <a:srgbClr val="00B050"/>
                </a:solidFill>
              </a:rPr>
              <a:t>'8989'</a:t>
            </a:r>
            <a:r>
              <a:rPr lang="en-US" altLang="zh-CN"/>
              <a:t>,</a:t>
            </a:r>
            <a:endParaRPr lang="en-US" altLang="zh-CN"/>
          </a:p>
          <a:p>
            <a:pPr algn="l"/>
            <a:r>
              <a:rPr lang="en-US" altLang="zh-CN"/>
              <a:t>    // 启用打开后，开发服务器将打开浏览器</a:t>
            </a:r>
            <a:endParaRPr lang="en-US" altLang="zh-CN"/>
          </a:p>
          <a:p>
            <a:pPr algn="l"/>
            <a:r>
              <a:rPr lang="en-US" altLang="zh-CN"/>
              <a:t>    open: </a:t>
            </a:r>
            <a:r>
              <a:rPr lang="en-US" altLang="zh-CN">
                <a:solidFill>
                  <a:srgbClr val="FFC000"/>
                </a:solidFill>
              </a:rPr>
              <a:t>true</a:t>
            </a:r>
            <a:endParaRPr lang="en-US" altLang="zh-CN"/>
          </a:p>
          <a:p>
            <a:pPr algn="l"/>
            <a:r>
              <a:rPr lang="en-US" altLang="zh-CN"/>
              <a:t>  }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366896" y="172191"/>
            <a:ext cx="345821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loader</a:t>
            </a: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与</a:t>
            </a:r>
            <a:r>
              <a:rPr lang="en-US" altLang="zh-CN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plugin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会自动为你生成一个HTML文件，根据指定的index.html模板生成对应的 html 文件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npm install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webpack-dev-server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--save-dev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86351" y="172191"/>
            <a:ext cx="201930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其他配置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区分生产环境和开发环境的配置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  开发环境和生产环境的构建目标差异很大。在开发环境中，我们需要具有强大的、具有实时重新加载或热模块替换能力和localhost server。 而在生产环境中，我们的目标则转向于关注更小的 bundle，以及资源的优化，以改善加载时间。所以我们通常建议为每个环境编写彼此独立的webpack 配置。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npm install --save-dev webpack-merge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1595" y="2570480"/>
            <a:ext cx="9772650" cy="41763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095" y="-990603"/>
            <a:ext cx="3048006" cy="304800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010150" y="219075"/>
            <a:ext cx="1943100" cy="13093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6600" b="1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Calibri" panose="020F0502020204030204" pitchFamily="34" charset="0"/>
              </a:rPr>
              <a:t>目录</a:t>
            </a:r>
            <a:endParaRPr lang="zh-CN" altLang="en-US" sz="6600" b="1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Calibri" panose="020F0502020204030204" pitchFamily="34" charset="0"/>
            </a:endParaRPr>
          </a:p>
        </p:txBody>
      </p:sp>
      <p:sp>
        <p:nvSpPr>
          <p:cNvPr id="7" name="Oval 10"/>
          <p:cNvSpPr/>
          <p:nvPr/>
        </p:nvSpPr>
        <p:spPr>
          <a:xfrm rot="17654270">
            <a:off x="1436116" y="4377440"/>
            <a:ext cx="592464" cy="592463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8" name="Oval 10"/>
          <p:cNvSpPr/>
          <p:nvPr/>
        </p:nvSpPr>
        <p:spPr>
          <a:xfrm rot="17654270">
            <a:off x="6748092" y="2769271"/>
            <a:ext cx="592464" cy="592463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9" name="Oval 10"/>
          <p:cNvSpPr/>
          <p:nvPr/>
        </p:nvSpPr>
        <p:spPr>
          <a:xfrm rot="17654270">
            <a:off x="6748092" y="4377440"/>
            <a:ext cx="592464" cy="592463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10" name="Oval 10"/>
          <p:cNvSpPr/>
          <p:nvPr/>
        </p:nvSpPr>
        <p:spPr>
          <a:xfrm rot="17654270">
            <a:off x="1436116" y="2769271"/>
            <a:ext cx="592464" cy="592463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98044" y="2622926"/>
            <a:ext cx="740907" cy="12907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1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98044" y="4228604"/>
            <a:ext cx="740907" cy="12907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2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895022" y="2622926"/>
            <a:ext cx="740907" cy="12907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3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895022" y="4228604"/>
            <a:ext cx="740907" cy="12907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4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572054" y="2946502"/>
            <a:ext cx="1173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6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前言</a:t>
            </a:r>
            <a:endParaRPr lang="zh-CN" altLang="en-US" sz="36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869098" y="2946502"/>
            <a:ext cx="26593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6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安装与配置</a:t>
            </a:r>
            <a:endParaRPr lang="zh-CN" altLang="en-US" sz="36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72054" y="4418778"/>
            <a:ext cx="38785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altLang="zh-CN" sz="36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loader</a:t>
            </a:r>
            <a:r>
              <a:rPr lang="zh-CN" altLang="en-US" sz="36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与plugin</a:t>
            </a:r>
            <a:endParaRPr lang="zh-CN" altLang="en-US" sz="36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869098" y="4418778"/>
            <a:ext cx="2164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6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其他配置</a:t>
            </a:r>
            <a:endParaRPr lang="zh-CN" altLang="en-US" sz="36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86351" y="172191"/>
            <a:ext cx="2019300" cy="152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其他配置</a:t>
            </a: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3205" y="632460"/>
            <a:ext cx="119487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处理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安装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拷贝文件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npm install --save-dev copy-webpack-plugin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参数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from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从哪里拷文件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to 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考到哪里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ignore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: //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忽视哪个文件类型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205" y="3797935"/>
            <a:ext cx="4238625" cy="14097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1205498" y="880032"/>
            <a:ext cx="14602996" cy="4082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23900" spc="300" dirty="0">
                <a:gradFill>
                  <a:gsLst>
                    <a:gs pos="0">
                      <a:srgbClr val="E5E7BE">
                        <a:alpha val="70000"/>
                      </a:srgbClr>
                    </a:gs>
                    <a:gs pos="33000">
                      <a:srgbClr val="37E6EB">
                        <a:alpha val="70000"/>
                      </a:srgbClr>
                    </a:gs>
                    <a:gs pos="62000">
                      <a:srgbClr val="0AA5F9">
                        <a:alpha val="70000"/>
                      </a:srgbClr>
                    </a:gs>
                    <a:gs pos="100000">
                      <a:srgbClr val="FD2C52">
                        <a:alpha val="70000"/>
                      </a:srgb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</a:rPr>
              <a:t>THANK</a:t>
            </a:r>
            <a:endParaRPr lang="zh-CN" altLang="en-US" sz="23900" spc="300" dirty="0">
              <a:gradFill>
                <a:gsLst>
                  <a:gs pos="0">
                    <a:srgbClr val="E5E7BE">
                      <a:alpha val="70000"/>
                    </a:srgbClr>
                  </a:gs>
                  <a:gs pos="33000">
                    <a:srgbClr val="37E6EB">
                      <a:alpha val="70000"/>
                    </a:srgbClr>
                  </a:gs>
                  <a:gs pos="62000">
                    <a:srgbClr val="0AA5F9">
                      <a:alpha val="70000"/>
                    </a:srgbClr>
                  </a:gs>
                  <a:gs pos="100000">
                    <a:srgbClr val="FD2C52">
                      <a:alpha val="70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-2068254" y="-1613461"/>
            <a:ext cx="16328509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9500" dirty="0">
                <a:gradFill>
                  <a:gsLst>
                    <a:gs pos="0">
                      <a:srgbClr val="FD3859">
                        <a:alpha val="40000"/>
                      </a:srgbClr>
                    </a:gs>
                    <a:gs pos="100000">
                      <a:srgbClr val="E1C8B1">
                        <a:alpha val="20000"/>
                      </a:srgbClr>
                    </a:gs>
                  </a:gsLst>
                  <a:lin ang="5400000" scaled="1"/>
                </a:gradFill>
                <a:latin typeface="+mj-lt"/>
                <a:ea typeface="造字工房尚黑（非商用）常规体" pitchFamily="2" charset="-122"/>
              </a:rPr>
              <a:t>YOU</a:t>
            </a:r>
            <a:endParaRPr lang="zh-CN" altLang="en-US" sz="59500" dirty="0">
              <a:gradFill>
                <a:gsLst>
                  <a:gs pos="0">
                    <a:srgbClr val="FD3859">
                      <a:alpha val="40000"/>
                    </a:srgbClr>
                  </a:gs>
                  <a:gs pos="100000">
                    <a:srgbClr val="E1C8B1">
                      <a:alpha val="20000"/>
                    </a:srgbClr>
                  </a:gs>
                </a:gsLst>
                <a:lin ang="5400000" scaled="1"/>
              </a:gradFill>
              <a:latin typeface="+mj-lt"/>
              <a:ea typeface="造字工房尚黑（非商用）常规体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180692" y="2413337"/>
            <a:ext cx="3830617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谢谢</a:t>
            </a:r>
            <a:endParaRPr lang="zh-CN" altLang="en-US" sz="6000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3967480" y="64135"/>
            <a:ext cx="438340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前言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525" y="1023620"/>
            <a:ext cx="1187958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ko-KR" sz="2400" noProof="0" dirty="0">
                <a:solidFill>
                  <a:srgbClr val="2E6E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endParaRPr kumimoji="1" lang="zh-CN" altLang="en-US" sz="2400" b="1" noProof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 descr="grun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2770" y="2073910"/>
            <a:ext cx="1189990" cy="1402080"/>
          </a:xfrm>
          <a:prstGeom prst="rect">
            <a:avLst/>
          </a:prstGeom>
        </p:spPr>
      </p:pic>
      <p:pic>
        <p:nvPicPr>
          <p:cNvPr id="7" name="图片 6" descr="gulp (2)_wps图片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485" y="2000885"/>
            <a:ext cx="1390015" cy="1390015"/>
          </a:xfrm>
          <a:prstGeom prst="rect">
            <a:avLst/>
          </a:prstGeom>
        </p:spPr>
      </p:pic>
      <p:pic>
        <p:nvPicPr>
          <p:cNvPr id="33" name="图片 32" descr="browserif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565" y="2323465"/>
            <a:ext cx="3058160" cy="903605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828040" y="3646805"/>
            <a:ext cx="5429885" cy="193802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defRPr/>
            </a:pPr>
            <a:r>
              <a:rPr lang="zh-CN" altLang="en-US" sz="20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文道楷体" panose="02010600040101010101" charset="-122"/>
                <a:ea typeface="文道楷体" panose="02010600040101010101" charset="-122"/>
              </a:rPr>
              <a:t>问题：</a:t>
            </a:r>
            <a:endParaRPr lang="zh-CN" altLang="en-US" sz="2000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文道楷体" panose="02010600040101010101" charset="-122"/>
              <a:ea typeface="文道楷体" panose="02010600040101010101" charset="-122"/>
            </a:endParaRPr>
          </a:p>
          <a:p>
            <a:pPr algn="l">
              <a:defRPr/>
            </a:pPr>
            <a:r>
              <a:rPr lang="zh-CN" altLang="en-US" sz="20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文道楷体" panose="02010600040101010101" charset="-122"/>
                <a:ea typeface="文道楷体" panose="02010600040101010101" charset="-122"/>
              </a:rPr>
              <a:t>  文件不合理，因为 grunt/gulp 是按照文件格式批量处理的</a:t>
            </a:r>
            <a:endParaRPr lang="zh-CN" altLang="en-US" sz="2000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文道楷体" panose="02010600040101010101" charset="-122"/>
              <a:ea typeface="文道楷体" panose="02010600040101010101" charset="-122"/>
            </a:endParaRPr>
          </a:p>
          <a:p>
            <a:pPr algn="l">
              <a:defRPr/>
            </a:pPr>
            <a:r>
              <a:rPr lang="zh-CN" altLang="en-US" sz="20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文道楷体" panose="02010600040101010101" charset="-122"/>
                <a:ea typeface="文道楷体" panose="02010600040101010101" charset="-122"/>
              </a:rPr>
              <a:t>  动态加载 css问题，变通的方法是把所有的 css 文件合并压缩成一个文件，在入口的 html 页面一次性加载</a:t>
            </a:r>
            <a:endParaRPr lang="zh-CN" altLang="en-US" sz="2000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文道楷体" panose="02010600040101010101" charset="-122"/>
              <a:ea typeface="文道楷体" panose="02010600040101010101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36525" y="690880"/>
            <a:ext cx="11821160" cy="138366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defRPr/>
            </a:pPr>
            <a:r>
              <a:rPr lang="en-US" altLang="zh-CN" sz="28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  </a:t>
            </a:r>
            <a:r>
              <a:rPr lang="zh-CN" altLang="en-US" sz="2800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随着人类在发展，科技在进步。人类不满足简单的交互体验。js, css 能做的事情越来越多，引用越来越多，文件越来越大。相应的自动化脚本应运而生</a:t>
            </a:r>
            <a:endParaRPr lang="zh-CN" altLang="en-US" sz="2800" spc="300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437630" y="3646805"/>
            <a:ext cx="5429885" cy="132207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defRPr/>
            </a:pPr>
            <a:r>
              <a:rPr lang="zh-CN" altLang="en-US" sz="20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文道楷体" panose="02010600040101010101" charset="-122"/>
                <a:ea typeface="文道楷体" panose="02010600040101010101" charset="-122"/>
              </a:rPr>
              <a:t>问题：</a:t>
            </a:r>
            <a:endParaRPr lang="zh-CN" altLang="en-US" sz="2000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文道楷体" panose="02010600040101010101" charset="-122"/>
              <a:ea typeface="文道楷体" panose="02010600040101010101" charset="-122"/>
            </a:endParaRPr>
          </a:p>
          <a:p>
            <a:pPr algn="l">
              <a:defRPr/>
            </a:pPr>
            <a:r>
              <a:rPr lang="zh-CN" altLang="en-US" sz="2000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文道楷体" panose="02010600040101010101" charset="-122"/>
                <a:ea typeface="文道楷体" panose="02010600040101010101" charset="-122"/>
              </a:rPr>
              <a:t>  不支持把代码打包成多个文件，在有需要的时候加载。这就意味着访问任何一个页面都会全量加载所有文件。</a:t>
            </a:r>
            <a:endParaRPr lang="zh-CN" altLang="en-US" sz="2000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文道楷体" panose="02010600040101010101" charset="-122"/>
              <a:ea typeface="文道楷体" panose="0201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1445" y="690880"/>
            <a:ext cx="1194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要安装最新版本或特定版本：</a:t>
            </a:r>
            <a:endParaRPr lang="en-US" altLang="zh-CN" sz="24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435" y="1151255"/>
            <a:ext cx="11601450" cy="8763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32080" y="2113915"/>
            <a:ext cx="1194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如果你使用 webpack 4+ 版本，你还需要安装 CLI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2660650"/>
            <a:ext cx="11601450" cy="57150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132080" y="3399790"/>
            <a:ext cx="11948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对于大多数项目，我们建议本地安装。这可以使我们在引入破坏式变更(breaking change)的依赖时，更容易分别升级项目。通常，webpack 通过运行一个或多个 npm scripts，会在本地 node_modules 目录中查找安装的 webpack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35" y="4722495"/>
            <a:ext cx="11610975" cy="1190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597"/>
          <p:cNvSpPr/>
          <p:nvPr/>
        </p:nvSpPr>
        <p:spPr>
          <a:xfrm>
            <a:off x="7755890" y="2482215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1445" y="690880"/>
            <a:ext cx="11948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入口(entry)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进入入口起点后，webpack 会找出有哪些模块和库是入口起点（直接和间接）依赖的。每个依赖项随即被处理，最后输出到称之为 bundles 的文件中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42193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1445" y="1889760"/>
            <a:ext cx="1194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单个入口（简写）语法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940" y="2348865"/>
            <a:ext cx="11600180" cy="17348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1445" y="4148455"/>
            <a:ext cx="11948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多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入口（简写）语法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70" y="4608830"/>
            <a:ext cx="11601450" cy="21240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1445" y="690880"/>
            <a:ext cx="119487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出口(output)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output 属性告诉 webpack 在哪里输出它所创建的 bundles，以及如何命名这些文件，默认值为 ./dist。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1445" y="1520825"/>
            <a:ext cx="11948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参数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(param)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filename 用于输出文件的文件名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path 目标输出目录的绝对路径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25210" y="2846705"/>
            <a:ext cx="59550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多入口起点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495" y="3373120"/>
            <a:ext cx="4762500" cy="227647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28295" y="2846705"/>
            <a:ext cx="59550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单入口起点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850" y="3373120"/>
            <a:ext cx="3512820" cy="22771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1445" y="690880"/>
            <a:ext cx="119487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模式(mode)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提供 mode 配置选项，告知 webpack 使用相应模式的内置优化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1445" y="1520825"/>
            <a:ext cx="59550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用法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495" y="1981200"/>
            <a:ext cx="11572875" cy="10858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15" y="3350260"/>
            <a:ext cx="9945370" cy="29991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3205" y="632460"/>
            <a:ext cx="119487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loader让 webpack 能够去处理那些非 JavaScript 文件（webpack 自身只理解 JavaScript）。loader 可以将所有类型的文件转换为 webpack 能够处理的有效模块，然后你就可以利用 webpack 的打包能力，对它们进行处理。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3205" y="2200910"/>
            <a:ext cx="119487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参数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(param)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module.rules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模块 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创建模块时，匹配请求的规则数组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 test 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sym typeface="+mn-ea"/>
              </a:rPr>
              <a:t>用于标识出应该被对应的 loader 进行转换的某个或某些文件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  <a:sym typeface="+mn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 use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表示进行转换时，应该使用哪个 loader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275" y="3607435"/>
            <a:ext cx="11601450" cy="25431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97"/>
          <p:cNvSpPr/>
          <p:nvPr/>
        </p:nvSpPr>
        <p:spPr>
          <a:xfrm>
            <a:off x="7762240" y="2457450"/>
            <a:ext cx="4429760" cy="4316095"/>
          </a:xfrm>
          <a:prstGeom prst="ellipse">
            <a:avLst/>
          </a:prstGeom>
          <a:gradFill>
            <a:gsLst>
              <a:gs pos="0">
                <a:srgbClr val="E5E7BE"/>
              </a:gs>
              <a:gs pos="33000">
                <a:srgbClr val="37E6EB"/>
              </a:gs>
              <a:gs pos="62000">
                <a:srgbClr val="0AA5F9"/>
              </a:gs>
              <a:gs pos="100000">
                <a:srgbClr val="FD2C52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algn="dist"/>
            <a:endParaRPr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3205" y="632460"/>
            <a:ext cx="119487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插件(plugins)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件是 webpack 的支柱功能。webpack 自身也是构建于，你在 webpack 配置中用到的相同的插件系统之上！插件目的在于解决 loader 无法实现的其他事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56798" y="172191"/>
            <a:ext cx="2478405" cy="755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3600" b="1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  <a:sym typeface="+mn-lt"/>
              </a:rPr>
              <a:t>安装与配置</a:t>
            </a:r>
            <a:endParaRPr lang="zh-CN" altLang="en-US" sz="3600" b="1" dirty="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3205" y="1831340"/>
            <a:ext cx="119487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</a:rPr>
              <a:t>用法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  <a:p>
            <a:pPr marR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000" b="1" dirty="0">
              <a:solidFill>
                <a:schemeClr val="bg1">
                  <a:lumMod val="9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720" y="2214880"/>
            <a:ext cx="11591925" cy="5048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20" y="2719705"/>
            <a:ext cx="11582400" cy="13144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entury Gothic"/>
        <a:ea typeface="方正清刻本悦宋简体"/>
        <a:cs typeface=""/>
      </a:majorFont>
      <a:minorFont>
        <a:latin typeface="Calibri Light"/>
        <a:ea typeface="等线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5606</Words>
  <Application>WPS 演示</Application>
  <PresentationFormat>宽屏</PresentationFormat>
  <Paragraphs>338</Paragraphs>
  <Slides>21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1" baseType="lpstr">
      <vt:lpstr>Arial</vt:lpstr>
      <vt:lpstr>宋体</vt:lpstr>
      <vt:lpstr>Wingdings</vt:lpstr>
      <vt:lpstr>庞门正道粗书体</vt:lpstr>
      <vt:lpstr>Adobe 仿宋 Std R</vt:lpstr>
      <vt:lpstr>仿宋</vt:lpstr>
      <vt:lpstr>微软雅黑</vt:lpstr>
      <vt:lpstr>Century Gothic</vt:lpstr>
      <vt:lpstr>Calibri</vt:lpstr>
      <vt:lpstr>微软雅黑 Light</vt:lpstr>
      <vt:lpstr>文道楷体</vt:lpstr>
      <vt:lpstr>Calibri Light</vt:lpstr>
      <vt:lpstr>Arial Unicode MS</vt:lpstr>
      <vt:lpstr>方正清刻本悦宋简体</vt:lpstr>
      <vt:lpstr>等线 Light</vt:lpstr>
      <vt:lpstr>等线</vt:lpstr>
      <vt:lpstr>造字工房尚黑（非商用）常规体</vt:lpstr>
      <vt:lpstr>思源黑体 CN Heavy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</cp:lastModifiedBy>
  <cp:revision>91</cp:revision>
  <dcterms:created xsi:type="dcterms:W3CDTF">2019-05-29T14:14:00Z</dcterms:created>
  <dcterms:modified xsi:type="dcterms:W3CDTF">2019-09-27T03:12:43Z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